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5" r:id="rId11"/>
    <p:sldId id="267" r:id="rId12"/>
    <p:sldId id="266" r:id="rId13"/>
    <p:sldId id="269" r:id="rId14"/>
    <p:sldId id="270" r:id="rId15"/>
    <p:sldId id="264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93" d="100"/>
          <a:sy n="93" d="100"/>
        </p:scale>
        <p:origin x="112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19CC3-FDA6-4320-B08E-81D4E4B7368D}" type="datetimeFigureOut">
              <a:rPr lang="de-DE" smtClean="0"/>
              <a:t>20.10.2019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4DEA0-4957-49EC-8EE9-FD2305495D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9252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19CC3-FDA6-4320-B08E-81D4E4B7368D}" type="datetimeFigureOut">
              <a:rPr lang="de-DE" smtClean="0"/>
              <a:t>20.10.2019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4DEA0-4957-49EC-8EE9-FD2305495D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9291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19CC3-FDA6-4320-B08E-81D4E4B7368D}" type="datetimeFigureOut">
              <a:rPr lang="de-DE" smtClean="0"/>
              <a:t>20.10.2019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4DEA0-4957-49EC-8EE9-FD2305495D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5028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19CC3-FDA6-4320-B08E-81D4E4B7368D}" type="datetimeFigureOut">
              <a:rPr lang="de-DE" smtClean="0"/>
              <a:t>20.10.2019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4DEA0-4957-49EC-8EE9-FD2305495D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1523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19CC3-FDA6-4320-B08E-81D4E4B7368D}" type="datetimeFigureOut">
              <a:rPr lang="de-DE" smtClean="0"/>
              <a:t>20.10.2019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4DEA0-4957-49EC-8EE9-FD2305495D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9842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19CC3-FDA6-4320-B08E-81D4E4B7368D}" type="datetimeFigureOut">
              <a:rPr lang="de-DE" smtClean="0"/>
              <a:t>20.10.2019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4DEA0-4957-49EC-8EE9-FD2305495D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9025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19CC3-FDA6-4320-B08E-81D4E4B7368D}" type="datetimeFigureOut">
              <a:rPr lang="de-DE" smtClean="0"/>
              <a:t>20.10.2019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4DEA0-4957-49EC-8EE9-FD2305495D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5199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19CC3-FDA6-4320-B08E-81D4E4B7368D}" type="datetimeFigureOut">
              <a:rPr lang="de-DE" smtClean="0"/>
              <a:t>20.10.2019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4DEA0-4957-49EC-8EE9-FD2305495D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1238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19CC3-FDA6-4320-B08E-81D4E4B7368D}" type="datetimeFigureOut">
              <a:rPr lang="de-DE" smtClean="0"/>
              <a:t>20.10.2019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4DEA0-4957-49EC-8EE9-FD2305495D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0189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19CC3-FDA6-4320-B08E-81D4E4B7368D}" type="datetimeFigureOut">
              <a:rPr lang="de-DE" smtClean="0"/>
              <a:t>20.10.2019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4DEA0-4957-49EC-8EE9-FD2305495D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3257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19CC3-FDA6-4320-B08E-81D4E4B7368D}" type="datetimeFigureOut">
              <a:rPr lang="de-DE" smtClean="0"/>
              <a:t>20.10.2019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4DEA0-4957-49EC-8EE9-FD2305495D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4087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D19CC3-FDA6-4320-B08E-81D4E4B7368D}" type="datetimeFigureOut">
              <a:rPr lang="de-DE" smtClean="0"/>
              <a:t>20.10.2019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4DEA0-4957-49EC-8EE9-FD2305495D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879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BDCE08-DD1D-4FAB-84F0-16DE6516F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9892" y="212646"/>
            <a:ext cx="6164216" cy="724447"/>
          </a:xfrm>
        </p:spPr>
        <p:txBody>
          <a:bodyPr>
            <a:normAutofit fontScale="90000"/>
          </a:bodyPr>
          <a:lstStyle/>
          <a:p>
            <a:r>
              <a:rPr lang="de-DE" dirty="0" err="1">
                <a:latin typeface="Arial Black" panose="020B0A04020102020204" pitchFamily="34" charset="0"/>
              </a:rPr>
              <a:t>SmartSeat</a:t>
            </a:r>
            <a:endParaRPr lang="de-DE" dirty="0">
              <a:latin typeface="Arial Black" panose="020B0A040201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71B5A2-F4F9-4C3A-B533-621042990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802" y="1216627"/>
            <a:ext cx="3037951" cy="543405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E10F21A-4F04-443C-96EF-F0CBEA4FC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88" y="1216627"/>
            <a:ext cx="4075151" cy="293980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F9F6F4C-7680-430E-AC1B-685AD5E4CE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61" y="4463634"/>
            <a:ext cx="2702103" cy="19108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AE96136-2407-4A5C-8D8A-9641FE665B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506" y="4463634"/>
            <a:ext cx="2702103" cy="191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582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BDCE08-DD1D-4FAB-84F0-16DE6516F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9892" y="212646"/>
            <a:ext cx="6164216" cy="724447"/>
          </a:xfrm>
        </p:spPr>
        <p:txBody>
          <a:bodyPr>
            <a:normAutofit fontScale="90000"/>
          </a:bodyPr>
          <a:lstStyle/>
          <a:p>
            <a:r>
              <a:rPr lang="de-DE" dirty="0" err="1">
                <a:latin typeface="Arial Black" panose="020B0A04020102020204" pitchFamily="34" charset="0"/>
              </a:rPr>
              <a:t>SmartSeat</a:t>
            </a:r>
            <a:endParaRPr lang="de-DE" dirty="0">
              <a:latin typeface="Arial Black" panose="020B0A04020102020204" pitchFamily="34" charset="0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D094ED4-BCDC-4A68-934F-78DB3705BE42}"/>
              </a:ext>
            </a:extLst>
          </p:cNvPr>
          <p:cNvSpPr txBox="1">
            <a:spLocks/>
          </p:cNvSpPr>
          <p:nvPr/>
        </p:nvSpPr>
        <p:spPr>
          <a:xfrm>
            <a:off x="3123413" y="760288"/>
            <a:ext cx="2897173" cy="57247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>
                <a:latin typeface="Arial Black" panose="020B0A04020102020204" pitchFamily="34" charset="0"/>
              </a:rPr>
              <a:t>Aktoren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256F0D52-2557-4999-A347-067F06BB296C}"/>
              </a:ext>
            </a:extLst>
          </p:cNvPr>
          <p:cNvSpPr txBox="1">
            <a:spLocks/>
          </p:cNvSpPr>
          <p:nvPr/>
        </p:nvSpPr>
        <p:spPr>
          <a:xfrm>
            <a:off x="1722447" y="5569862"/>
            <a:ext cx="6013994" cy="9102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b="1" dirty="0">
                <a:latin typeface="Arial Black" panose="020B0A04020102020204" pitchFamily="34" charset="0"/>
              </a:rPr>
              <a:t>Kraftübertragung über</a:t>
            </a:r>
          </a:p>
          <a:p>
            <a:r>
              <a:rPr lang="de-DE" sz="2400" b="1" dirty="0">
                <a:latin typeface="Arial Black" panose="020B0A04020102020204" pitchFamily="34" charset="0"/>
              </a:rPr>
              <a:t>Kurbelgetriebe / Gewindestange</a:t>
            </a:r>
            <a:endParaRPr lang="de-DE" sz="2000" dirty="0">
              <a:latin typeface="Arial Black" panose="020B0A04020102020204" pitchFamily="34" charset="0"/>
            </a:endParaRPr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39C7A19C-DDA0-4F90-939B-B15A6D2D7B9E}"/>
              </a:ext>
            </a:extLst>
          </p:cNvPr>
          <p:cNvSpPr txBox="1">
            <a:spLocks/>
          </p:cNvSpPr>
          <p:nvPr/>
        </p:nvSpPr>
        <p:spPr>
          <a:xfrm>
            <a:off x="1322413" y="4195376"/>
            <a:ext cx="3331192" cy="9102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b="1" dirty="0">
                <a:latin typeface="Arial Black" panose="020B0A04020102020204" pitchFamily="34" charset="0"/>
              </a:rPr>
              <a:t>Gleichstrom 6V</a:t>
            </a:r>
          </a:p>
          <a:p>
            <a:pPr algn="l"/>
            <a:r>
              <a:rPr lang="de-DE" sz="2400" b="1" dirty="0">
                <a:latin typeface="Arial Black" panose="020B0A04020102020204" pitchFamily="34" charset="0"/>
              </a:rPr>
              <a:t>30/min bis 300/min</a:t>
            </a:r>
            <a:endParaRPr lang="de-DE" sz="2400" dirty="0">
              <a:latin typeface="Arial Black" panose="020B0A04020102020204" pitchFamily="34" charset="0"/>
            </a:endParaRP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08E444D-624F-4EA1-9A1D-5169A7940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235" y="1451344"/>
            <a:ext cx="2903213" cy="287463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148DD68-3D79-4D15-A2E7-3F5876023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605" y="1734628"/>
            <a:ext cx="4082810" cy="212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86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50AF042-6C7B-464A-8591-BFA232FC9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78" y="1332767"/>
            <a:ext cx="3901486" cy="326124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1BDCE08-DD1D-4FAB-84F0-16DE6516F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9892" y="212646"/>
            <a:ext cx="6164216" cy="724447"/>
          </a:xfrm>
        </p:spPr>
        <p:txBody>
          <a:bodyPr>
            <a:normAutofit fontScale="90000"/>
          </a:bodyPr>
          <a:lstStyle/>
          <a:p>
            <a:r>
              <a:rPr lang="de-DE" dirty="0" err="1">
                <a:latin typeface="Arial Black" panose="020B0A04020102020204" pitchFamily="34" charset="0"/>
              </a:rPr>
              <a:t>SmartSeat</a:t>
            </a:r>
            <a:endParaRPr lang="de-DE" dirty="0">
              <a:latin typeface="Arial Black" panose="020B0A04020102020204" pitchFamily="34" charset="0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D094ED4-BCDC-4A68-934F-78DB3705BE42}"/>
              </a:ext>
            </a:extLst>
          </p:cNvPr>
          <p:cNvSpPr txBox="1">
            <a:spLocks/>
          </p:cNvSpPr>
          <p:nvPr/>
        </p:nvSpPr>
        <p:spPr>
          <a:xfrm>
            <a:off x="3123413" y="760288"/>
            <a:ext cx="2897173" cy="57247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>
                <a:latin typeface="Arial Black" panose="020B0A04020102020204" pitchFamily="34" charset="0"/>
              </a:rPr>
              <a:t>Aktoren</a:t>
            </a:r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39C7A19C-DDA0-4F90-939B-B15A6D2D7B9E}"/>
              </a:ext>
            </a:extLst>
          </p:cNvPr>
          <p:cNvSpPr txBox="1">
            <a:spLocks/>
          </p:cNvSpPr>
          <p:nvPr/>
        </p:nvSpPr>
        <p:spPr>
          <a:xfrm>
            <a:off x="1333275" y="4828854"/>
            <a:ext cx="3002419" cy="6159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b="1" dirty="0">
                <a:latin typeface="Arial Black" panose="020B0A04020102020204" pitchFamily="34" charset="0"/>
              </a:rPr>
              <a:t>Peltier-Element</a:t>
            </a:r>
            <a:endParaRPr lang="de-DE" sz="2400" dirty="0">
              <a:latin typeface="Arial Black" panose="020B0A04020102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30D1C15-FD5D-45C8-A79D-C175A21E5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891" y="1912946"/>
            <a:ext cx="3131331" cy="2469972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2D02886C-7682-4228-AE87-7682C2CB4B84}"/>
              </a:ext>
            </a:extLst>
          </p:cNvPr>
          <p:cNvSpPr txBox="1">
            <a:spLocks/>
          </p:cNvSpPr>
          <p:nvPr/>
        </p:nvSpPr>
        <p:spPr>
          <a:xfrm>
            <a:off x="5615886" y="4828854"/>
            <a:ext cx="3002419" cy="6159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b="1" dirty="0">
                <a:latin typeface="Arial Black" panose="020B0A04020102020204" pitchFamily="34" charset="0"/>
              </a:rPr>
              <a:t>Mini-Lüfter</a:t>
            </a:r>
            <a:endParaRPr lang="de-DE" sz="2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79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BDCE08-DD1D-4FAB-84F0-16DE6516F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9892" y="212646"/>
            <a:ext cx="6164216" cy="724447"/>
          </a:xfrm>
        </p:spPr>
        <p:txBody>
          <a:bodyPr>
            <a:normAutofit fontScale="90000"/>
          </a:bodyPr>
          <a:lstStyle/>
          <a:p>
            <a:r>
              <a:rPr lang="de-DE" dirty="0" err="1">
                <a:latin typeface="Arial Black" panose="020B0A04020102020204" pitchFamily="34" charset="0"/>
              </a:rPr>
              <a:t>SmartSeat</a:t>
            </a:r>
            <a:endParaRPr lang="de-DE" dirty="0">
              <a:latin typeface="Arial Black" panose="020B0A04020102020204" pitchFamily="34" charset="0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D094ED4-BCDC-4A68-934F-78DB3705BE42}"/>
              </a:ext>
            </a:extLst>
          </p:cNvPr>
          <p:cNvSpPr txBox="1">
            <a:spLocks/>
          </p:cNvSpPr>
          <p:nvPr/>
        </p:nvSpPr>
        <p:spPr>
          <a:xfrm>
            <a:off x="3123413" y="760288"/>
            <a:ext cx="2897173" cy="57247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>
                <a:latin typeface="Arial Black" panose="020B0A04020102020204" pitchFamily="34" charset="0"/>
              </a:rPr>
              <a:t>Sensoren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256F0D52-2557-4999-A347-067F06BB296C}"/>
              </a:ext>
            </a:extLst>
          </p:cNvPr>
          <p:cNvSpPr txBox="1">
            <a:spLocks/>
          </p:cNvSpPr>
          <p:nvPr/>
        </p:nvSpPr>
        <p:spPr>
          <a:xfrm>
            <a:off x="725714" y="1267682"/>
            <a:ext cx="6013994" cy="12254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b="1" dirty="0">
                <a:latin typeface="Arial Black" panose="020B0A04020102020204" pitchFamily="34" charset="0"/>
              </a:rPr>
              <a:t>Erforderlich:</a:t>
            </a:r>
          </a:p>
          <a:p>
            <a:pPr algn="l"/>
            <a:r>
              <a:rPr lang="de-DE" sz="2400" b="1" dirty="0">
                <a:latin typeface="Arial Black" panose="020B0A04020102020204" pitchFamily="34" charset="0"/>
              </a:rPr>
              <a:t>Absolutwert-Drehgeber</a:t>
            </a:r>
          </a:p>
          <a:p>
            <a:pPr algn="l"/>
            <a:r>
              <a:rPr lang="de-DE" sz="2400" b="1" dirty="0">
                <a:latin typeface="Arial Black" panose="020B0A04020102020204" pitchFamily="34" charset="0"/>
              </a:rPr>
              <a:t>-&gt; Potentiometer</a:t>
            </a:r>
            <a:endParaRPr lang="de-DE" sz="2000" dirty="0">
              <a:latin typeface="Arial Black" panose="020B0A04020102020204" pitchFamily="34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E216E2A-29B2-4CC3-B8F8-7B1D9EA03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586" y="2692459"/>
            <a:ext cx="2914650" cy="2767013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06FF8DD1-0945-478F-B19D-0581EA20412D}"/>
              </a:ext>
            </a:extLst>
          </p:cNvPr>
          <p:cNvSpPr txBox="1">
            <a:spLocks/>
          </p:cNvSpPr>
          <p:nvPr/>
        </p:nvSpPr>
        <p:spPr>
          <a:xfrm>
            <a:off x="5679213" y="5609663"/>
            <a:ext cx="3387191" cy="6516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b="1" dirty="0">
                <a:latin typeface="Arial Black" panose="020B0A04020102020204" pitchFamily="34" charset="0"/>
              </a:rPr>
              <a:t>Temperatur-</a:t>
            </a:r>
          </a:p>
          <a:p>
            <a:r>
              <a:rPr lang="de-DE" sz="2400" b="1" dirty="0" err="1">
                <a:latin typeface="Arial Black" panose="020B0A04020102020204" pitchFamily="34" charset="0"/>
              </a:rPr>
              <a:t>sensor</a:t>
            </a:r>
            <a:endParaRPr lang="de-DE" sz="2000" dirty="0">
              <a:latin typeface="Arial Black" panose="020B0A04020102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4539B14-C55E-4FCC-B23B-9FE79A5CC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07" y="4188339"/>
            <a:ext cx="2520206" cy="254226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A12397A-5108-453A-9F58-D9D56B10DB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355" y="4340801"/>
            <a:ext cx="2633288" cy="210663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1B2F7E6-73E2-4AAB-A250-8F49E637D7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771" y="2357054"/>
            <a:ext cx="3006733" cy="230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203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148DD68-3D79-4D15-A2E7-3F5876023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63" y="1356217"/>
            <a:ext cx="4006219" cy="541445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1BDCE08-DD1D-4FAB-84F0-16DE6516F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9892" y="212646"/>
            <a:ext cx="6164216" cy="724447"/>
          </a:xfrm>
        </p:spPr>
        <p:txBody>
          <a:bodyPr>
            <a:normAutofit fontScale="90000"/>
          </a:bodyPr>
          <a:lstStyle/>
          <a:p>
            <a:r>
              <a:rPr lang="de-DE" dirty="0" err="1">
                <a:latin typeface="Arial Black" panose="020B0A04020102020204" pitchFamily="34" charset="0"/>
              </a:rPr>
              <a:t>SmartSeat</a:t>
            </a:r>
            <a:endParaRPr lang="de-DE" dirty="0">
              <a:latin typeface="Arial Black" panose="020B0A04020102020204" pitchFamily="34" charset="0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D094ED4-BCDC-4A68-934F-78DB3705BE42}"/>
              </a:ext>
            </a:extLst>
          </p:cNvPr>
          <p:cNvSpPr txBox="1">
            <a:spLocks/>
          </p:cNvSpPr>
          <p:nvPr/>
        </p:nvSpPr>
        <p:spPr>
          <a:xfrm>
            <a:off x="1489893" y="760288"/>
            <a:ext cx="6164216" cy="57247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 err="1">
                <a:latin typeface="Arial Black" panose="020B0A04020102020204" pitchFamily="34" charset="0"/>
              </a:rPr>
              <a:t>Servo</a:t>
            </a:r>
            <a:r>
              <a:rPr lang="de-DE" sz="3200" dirty="0">
                <a:latin typeface="Arial Black" panose="020B0A04020102020204" pitchFamily="34" charset="0"/>
              </a:rPr>
              <a:t>-Baugruppe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256F0D52-2557-4999-A347-067F06BB296C}"/>
              </a:ext>
            </a:extLst>
          </p:cNvPr>
          <p:cNvSpPr txBox="1">
            <a:spLocks/>
          </p:cNvSpPr>
          <p:nvPr/>
        </p:nvSpPr>
        <p:spPr>
          <a:xfrm>
            <a:off x="5237793" y="4486348"/>
            <a:ext cx="3178326" cy="4902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b="1" dirty="0">
                <a:latin typeface="Arial Black" panose="020B0A04020102020204" pitchFamily="34" charset="0"/>
              </a:rPr>
              <a:t>Kurbelgetriebe</a:t>
            </a:r>
            <a:endParaRPr lang="de-DE" sz="2000" dirty="0">
              <a:latin typeface="Arial Black" panose="020B0A04020102020204" pitchFamily="34" charset="0"/>
            </a:endParaRPr>
          </a:p>
        </p:txBody>
      </p:sp>
      <p:sp>
        <p:nvSpPr>
          <p:cNvPr id="9" name="Bogen 8">
            <a:extLst>
              <a:ext uri="{FF2B5EF4-FFF2-40B4-BE49-F238E27FC236}">
                <a16:creationId xmlns:a16="http://schemas.microsoft.com/office/drawing/2014/main" id="{4C8C6318-BC9C-450E-B2BD-04A722AB464D}"/>
              </a:ext>
            </a:extLst>
          </p:cNvPr>
          <p:cNvSpPr/>
          <p:nvPr/>
        </p:nvSpPr>
        <p:spPr>
          <a:xfrm rot="19015993">
            <a:off x="3172537" y="2107933"/>
            <a:ext cx="1407862" cy="1879122"/>
          </a:xfrm>
          <a:prstGeom prst="arc">
            <a:avLst/>
          </a:prstGeom>
          <a:ln w="50800">
            <a:solidFill>
              <a:srgbClr val="FF0000"/>
            </a:solidFill>
            <a:headEnd type="arrow"/>
            <a:tailEnd type="arrow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8894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k 22">
            <a:extLst>
              <a:ext uri="{FF2B5EF4-FFF2-40B4-BE49-F238E27FC236}">
                <a16:creationId xmlns:a16="http://schemas.microsoft.com/office/drawing/2014/main" id="{408E444D-624F-4EA1-9A1D-5169A7940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58" y="1507911"/>
            <a:ext cx="8119712" cy="439038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1BDCE08-DD1D-4FAB-84F0-16DE6516F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9892" y="212646"/>
            <a:ext cx="6164216" cy="724447"/>
          </a:xfrm>
        </p:spPr>
        <p:txBody>
          <a:bodyPr>
            <a:normAutofit fontScale="90000"/>
          </a:bodyPr>
          <a:lstStyle/>
          <a:p>
            <a:r>
              <a:rPr lang="de-DE" dirty="0" err="1">
                <a:latin typeface="Arial Black" panose="020B0A04020102020204" pitchFamily="34" charset="0"/>
              </a:rPr>
              <a:t>SmartSeat</a:t>
            </a:r>
            <a:endParaRPr lang="de-DE" dirty="0">
              <a:latin typeface="Arial Black" panose="020B0A04020102020204" pitchFamily="34" charset="0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D094ED4-BCDC-4A68-934F-78DB3705BE42}"/>
              </a:ext>
            </a:extLst>
          </p:cNvPr>
          <p:cNvSpPr txBox="1">
            <a:spLocks/>
          </p:cNvSpPr>
          <p:nvPr/>
        </p:nvSpPr>
        <p:spPr>
          <a:xfrm>
            <a:off x="2198670" y="760288"/>
            <a:ext cx="4715838" cy="57247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 err="1">
                <a:latin typeface="Arial Black" panose="020B0A04020102020204" pitchFamily="34" charset="0"/>
              </a:rPr>
              <a:t>Servo</a:t>
            </a:r>
            <a:r>
              <a:rPr lang="de-DE" sz="3200" dirty="0">
                <a:latin typeface="Arial Black" panose="020B0A04020102020204" pitchFamily="34" charset="0"/>
              </a:rPr>
              <a:t>-Baugruppe</a:t>
            </a:r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39C7A19C-DDA0-4F90-939B-B15A6D2D7B9E}"/>
              </a:ext>
            </a:extLst>
          </p:cNvPr>
          <p:cNvSpPr txBox="1">
            <a:spLocks/>
          </p:cNvSpPr>
          <p:nvPr/>
        </p:nvSpPr>
        <p:spPr>
          <a:xfrm>
            <a:off x="3199784" y="6014728"/>
            <a:ext cx="2744431" cy="5527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b="1" dirty="0">
                <a:latin typeface="Arial Black" panose="020B0A04020102020204" pitchFamily="34" charset="0"/>
              </a:rPr>
              <a:t>Gewindetrieb</a:t>
            </a:r>
            <a:endParaRPr lang="de-DE" sz="2400" dirty="0">
              <a:latin typeface="Arial Black" panose="020B0A04020102020204" pitchFamily="34" charset="0"/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E4EBCACE-1C0B-4849-B3AB-C991793D0320}"/>
              </a:ext>
            </a:extLst>
          </p:cNvPr>
          <p:cNvCxnSpPr>
            <a:cxnSpLocks/>
          </p:cNvCxnSpPr>
          <p:nvPr/>
        </p:nvCxnSpPr>
        <p:spPr>
          <a:xfrm flipH="1">
            <a:off x="1561741" y="2724864"/>
            <a:ext cx="1561672" cy="441789"/>
          </a:xfrm>
          <a:prstGeom prst="straightConnector1">
            <a:avLst/>
          </a:prstGeom>
          <a:ln w="53975" cap="flat">
            <a:solidFill>
              <a:srgbClr val="FF0000"/>
            </a:solidFill>
            <a:miter lim="800000"/>
            <a:headEnd type="arrow"/>
            <a:tailEnd type="arrow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464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A95A1FE-8BFE-4BFC-967E-F2C1630EE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145" y="1200887"/>
            <a:ext cx="3747495" cy="324872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1BDCE08-DD1D-4FAB-84F0-16DE6516F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9892" y="212646"/>
            <a:ext cx="6164216" cy="724447"/>
          </a:xfrm>
        </p:spPr>
        <p:txBody>
          <a:bodyPr>
            <a:normAutofit fontScale="90000"/>
          </a:bodyPr>
          <a:lstStyle/>
          <a:p>
            <a:r>
              <a:rPr lang="de-DE" dirty="0" err="1">
                <a:latin typeface="Arial Black" panose="020B0A04020102020204" pitchFamily="34" charset="0"/>
              </a:rPr>
              <a:t>SmartSeat</a:t>
            </a:r>
            <a:endParaRPr lang="de-DE" dirty="0">
              <a:latin typeface="Arial Black" panose="020B0A04020102020204" pitchFamily="34" charset="0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D094ED4-BCDC-4A68-934F-78DB3705BE42}"/>
              </a:ext>
            </a:extLst>
          </p:cNvPr>
          <p:cNvSpPr txBox="1">
            <a:spLocks/>
          </p:cNvSpPr>
          <p:nvPr/>
        </p:nvSpPr>
        <p:spPr>
          <a:xfrm>
            <a:off x="3123413" y="760288"/>
            <a:ext cx="2897173" cy="57247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>
                <a:latin typeface="Arial Black" panose="020B0A04020102020204" pitchFamily="34" charset="0"/>
              </a:rPr>
              <a:t>RFID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256F0D52-2557-4999-A347-067F06BB296C}"/>
              </a:ext>
            </a:extLst>
          </p:cNvPr>
          <p:cNvSpPr txBox="1">
            <a:spLocks/>
          </p:cNvSpPr>
          <p:nvPr/>
        </p:nvSpPr>
        <p:spPr>
          <a:xfrm>
            <a:off x="1958752" y="6084061"/>
            <a:ext cx="5549549" cy="5797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b="1" dirty="0">
                <a:latin typeface="Arial Black" panose="020B0A04020102020204" pitchFamily="34" charset="0"/>
              </a:rPr>
              <a:t>RFID</a:t>
            </a:r>
            <a:r>
              <a:rPr lang="de-DE" sz="2400" dirty="0">
                <a:latin typeface="Arial Black" panose="020B0A04020102020204" pitchFamily="34" charset="0"/>
              </a:rPr>
              <a:t> (</a:t>
            </a:r>
            <a:r>
              <a:rPr lang="de-DE" sz="2000" dirty="0">
                <a:latin typeface="Arial Black" panose="020B0A04020102020204" pitchFamily="34" charset="0"/>
              </a:rPr>
              <a:t>radio-</a:t>
            </a:r>
            <a:r>
              <a:rPr lang="de-DE" sz="2000" dirty="0" err="1">
                <a:latin typeface="Arial Black" panose="020B0A04020102020204" pitchFamily="34" charset="0"/>
              </a:rPr>
              <a:t>frequency</a:t>
            </a:r>
            <a:r>
              <a:rPr lang="de-DE" sz="2000" dirty="0">
                <a:latin typeface="Arial Black" panose="020B0A04020102020204" pitchFamily="34" charset="0"/>
              </a:rPr>
              <a:t> </a:t>
            </a:r>
            <a:r>
              <a:rPr lang="de-DE" sz="2000" dirty="0" err="1">
                <a:latin typeface="Arial Black" panose="020B0A04020102020204" pitchFamily="34" charset="0"/>
              </a:rPr>
              <a:t>identification</a:t>
            </a:r>
            <a:r>
              <a:rPr lang="de-DE" sz="2000" dirty="0">
                <a:latin typeface="Arial Black" panose="020B0A04020102020204" pitchFamily="34" charset="0"/>
              </a:rPr>
              <a:t>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36B7255-BE0B-4D29-A0DF-640EB8BF5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78" y="1484735"/>
            <a:ext cx="3528774" cy="254565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5C85FEE-D6B0-4B54-9CC1-C9D57C189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785" y="4396109"/>
            <a:ext cx="1081238" cy="161794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222B225-8766-428D-8F87-8A5F2669FC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082" y="4182355"/>
            <a:ext cx="2029393" cy="1952122"/>
          </a:xfrm>
          <a:prstGeom prst="rect">
            <a:avLst/>
          </a:prstGeom>
        </p:spPr>
      </p:pic>
      <p:sp>
        <p:nvSpPr>
          <p:cNvPr id="21" name="Titel 1">
            <a:extLst>
              <a:ext uri="{FF2B5EF4-FFF2-40B4-BE49-F238E27FC236}">
                <a16:creationId xmlns:a16="http://schemas.microsoft.com/office/drawing/2014/main" id="{39C7A19C-DDA0-4F90-939B-B15A6D2D7B9E}"/>
              </a:ext>
            </a:extLst>
          </p:cNvPr>
          <p:cNvSpPr txBox="1">
            <a:spLocks/>
          </p:cNvSpPr>
          <p:nvPr/>
        </p:nvSpPr>
        <p:spPr>
          <a:xfrm>
            <a:off x="5845926" y="4612693"/>
            <a:ext cx="2981009" cy="10914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1800" b="1" dirty="0">
                <a:latin typeface="Arial Black" panose="020B0A04020102020204" pitchFamily="34" charset="0"/>
              </a:rPr>
              <a:t>13,56 MHz</a:t>
            </a:r>
          </a:p>
          <a:p>
            <a:pPr algn="l"/>
            <a:r>
              <a:rPr lang="de-DE" sz="1800" b="1" dirty="0">
                <a:latin typeface="Arial Black" panose="020B0A04020102020204" pitchFamily="34" charset="0"/>
              </a:rPr>
              <a:t>1 kB</a:t>
            </a:r>
          </a:p>
          <a:p>
            <a:pPr algn="l"/>
            <a:r>
              <a:rPr lang="de-DE" sz="1800" dirty="0">
                <a:latin typeface="Arial Black" panose="020B0A04020102020204" pitchFamily="34" charset="0"/>
              </a:rPr>
              <a:t>Abstand max. 8 cm</a:t>
            </a:r>
          </a:p>
        </p:txBody>
      </p:sp>
    </p:spTree>
    <p:extLst>
      <p:ext uri="{BB962C8B-B14F-4D97-AF65-F5344CB8AC3E}">
        <p14:creationId xmlns:p14="http://schemas.microsoft.com/office/powerpoint/2010/main" val="2812658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BDCE08-DD1D-4FAB-84F0-16DE6516F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9892" y="212646"/>
            <a:ext cx="6164216" cy="724447"/>
          </a:xfrm>
        </p:spPr>
        <p:txBody>
          <a:bodyPr>
            <a:normAutofit fontScale="90000"/>
          </a:bodyPr>
          <a:lstStyle/>
          <a:p>
            <a:r>
              <a:rPr lang="de-DE" dirty="0" err="1">
                <a:latin typeface="Arial Black" panose="020B0A04020102020204" pitchFamily="34" charset="0"/>
              </a:rPr>
              <a:t>SmartSeat</a:t>
            </a:r>
            <a:endParaRPr lang="de-DE" dirty="0">
              <a:latin typeface="Arial Black" panose="020B0A04020102020204" pitchFamily="34" charset="0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D094ED4-BCDC-4A68-934F-78DB3705BE42}"/>
              </a:ext>
            </a:extLst>
          </p:cNvPr>
          <p:cNvSpPr txBox="1">
            <a:spLocks/>
          </p:cNvSpPr>
          <p:nvPr/>
        </p:nvSpPr>
        <p:spPr>
          <a:xfrm>
            <a:off x="3123413" y="760288"/>
            <a:ext cx="2897173" cy="57247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>
                <a:latin typeface="Arial Black" panose="020B0A04020102020204" pitchFamily="34" charset="0"/>
              </a:rPr>
              <a:t>Meilensteine</a:t>
            </a:r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39C7A19C-DDA0-4F90-939B-B15A6D2D7B9E}"/>
              </a:ext>
            </a:extLst>
          </p:cNvPr>
          <p:cNvSpPr txBox="1">
            <a:spLocks/>
          </p:cNvSpPr>
          <p:nvPr/>
        </p:nvSpPr>
        <p:spPr>
          <a:xfrm>
            <a:off x="493160" y="1600373"/>
            <a:ext cx="8568647" cy="34312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dirty="0">
                <a:latin typeface="Arial Black" panose="020B0A04020102020204" pitchFamily="34" charset="0"/>
              </a:rPr>
              <a:t>28.10.19: Rohkonstruktion / vorläufige Stückliste</a:t>
            </a:r>
          </a:p>
          <a:p>
            <a:pPr algn="l"/>
            <a:r>
              <a:rPr lang="de-DE" sz="2400" dirty="0">
                <a:latin typeface="Arial Black" panose="020B0A04020102020204" pitchFamily="34" charset="0"/>
              </a:rPr>
              <a:t>04.11.19: </a:t>
            </a:r>
            <a:r>
              <a:rPr lang="de-DE" sz="2400" dirty="0" err="1">
                <a:latin typeface="Arial Black" panose="020B0A04020102020204" pitchFamily="34" charset="0"/>
              </a:rPr>
              <a:t>jew</a:t>
            </a:r>
            <a:r>
              <a:rPr lang="de-DE" sz="2400" dirty="0">
                <a:latin typeface="Arial Black" panose="020B0A04020102020204" pitchFamily="34" charset="0"/>
              </a:rPr>
              <a:t>. eine </a:t>
            </a:r>
            <a:r>
              <a:rPr lang="de-DE" sz="2400" dirty="0" err="1">
                <a:latin typeface="Arial Black" panose="020B0A04020102020204" pitchFamily="34" charset="0"/>
              </a:rPr>
              <a:t>Servo</a:t>
            </a:r>
            <a:r>
              <a:rPr lang="de-DE" sz="2400" dirty="0">
                <a:latin typeface="Arial Black" panose="020B0A04020102020204" pitchFamily="34" charset="0"/>
              </a:rPr>
              <a:t>-Baugruppe mech. fertig</a:t>
            </a:r>
          </a:p>
          <a:p>
            <a:pPr algn="l"/>
            <a:r>
              <a:rPr lang="de-DE" sz="2400" dirty="0">
                <a:latin typeface="Arial Black" panose="020B0A04020102020204" pitchFamily="34" charset="0"/>
              </a:rPr>
              <a:t>11.11.19: </a:t>
            </a:r>
            <a:r>
              <a:rPr lang="de-DE" sz="2400" dirty="0" err="1">
                <a:latin typeface="Arial Black" panose="020B0A04020102020204" pitchFamily="34" charset="0"/>
              </a:rPr>
              <a:t>Servo</a:t>
            </a:r>
            <a:r>
              <a:rPr lang="de-DE" sz="2400" dirty="0">
                <a:latin typeface="Arial Black" panose="020B0A04020102020204" pitchFamily="34" charset="0"/>
              </a:rPr>
              <a:t>-Baugruppe funktionsfähig</a:t>
            </a:r>
          </a:p>
          <a:p>
            <a:pPr algn="l"/>
            <a:r>
              <a:rPr lang="de-DE" sz="2400" dirty="0">
                <a:latin typeface="Arial Black" panose="020B0A04020102020204" pitchFamily="34" charset="0"/>
              </a:rPr>
              <a:t>18.11.19: RFID lese- und schreibfähig</a:t>
            </a:r>
          </a:p>
          <a:p>
            <a:pPr algn="l"/>
            <a:r>
              <a:rPr lang="de-DE" sz="2400" dirty="0">
                <a:latin typeface="Arial Black" panose="020B0A04020102020204" pitchFamily="34" charset="0"/>
              </a:rPr>
              <a:t>09.12.19: Teile gedruckt</a:t>
            </a:r>
          </a:p>
          <a:p>
            <a:pPr algn="l"/>
            <a:endParaRPr lang="de-DE" sz="2400" dirty="0">
              <a:latin typeface="Arial Black" panose="020B0A04020102020204" pitchFamily="34" charset="0"/>
            </a:endParaRPr>
          </a:p>
          <a:p>
            <a:pPr algn="l"/>
            <a:r>
              <a:rPr lang="de-DE" sz="2400" dirty="0">
                <a:latin typeface="Arial Black" panose="020B0A04020102020204" pitchFamily="34" charset="0"/>
              </a:rPr>
              <a:t>…</a:t>
            </a:r>
          </a:p>
          <a:p>
            <a:pPr algn="l"/>
            <a:endParaRPr lang="de-DE" sz="2400" dirty="0">
              <a:latin typeface="Arial Black" panose="020B0A04020102020204" pitchFamily="34" charset="0"/>
            </a:endParaRPr>
          </a:p>
          <a:p>
            <a:pPr algn="l"/>
            <a:r>
              <a:rPr lang="de-DE" sz="2400" dirty="0">
                <a:latin typeface="Arial Black" panose="020B0A04020102020204" pitchFamily="34" charset="0"/>
              </a:rPr>
              <a:t>13.01.20:	Projektabgabe</a:t>
            </a:r>
          </a:p>
          <a:p>
            <a:pPr algn="l"/>
            <a:r>
              <a:rPr lang="de-DE" sz="2400" dirty="0">
                <a:latin typeface="Arial Black" panose="020B0A04020102020204" pitchFamily="34" charset="0"/>
              </a:rPr>
              <a:t>20.01.20:	Projektvorstellung</a:t>
            </a:r>
          </a:p>
        </p:txBody>
      </p:sp>
    </p:spTree>
    <p:extLst>
      <p:ext uri="{BB962C8B-B14F-4D97-AF65-F5344CB8AC3E}">
        <p14:creationId xmlns:p14="http://schemas.microsoft.com/office/powerpoint/2010/main" val="3266334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BDCE08-DD1D-4FAB-84F0-16DE6516F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9892" y="212646"/>
            <a:ext cx="6164216" cy="724447"/>
          </a:xfrm>
        </p:spPr>
        <p:txBody>
          <a:bodyPr>
            <a:normAutofit fontScale="90000"/>
          </a:bodyPr>
          <a:lstStyle/>
          <a:p>
            <a:r>
              <a:rPr lang="de-DE" dirty="0" err="1">
                <a:latin typeface="Arial Black" panose="020B0A04020102020204" pitchFamily="34" charset="0"/>
              </a:rPr>
              <a:t>SmartSeat</a:t>
            </a:r>
            <a:endParaRPr lang="de-DE" dirty="0">
              <a:latin typeface="Arial Black" panose="020B0A04020102020204" pitchFamily="34" charset="0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D094ED4-BCDC-4A68-934F-78DB3705BE42}"/>
              </a:ext>
            </a:extLst>
          </p:cNvPr>
          <p:cNvSpPr txBox="1">
            <a:spLocks/>
          </p:cNvSpPr>
          <p:nvPr/>
        </p:nvSpPr>
        <p:spPr>
          <a:xfrm>
            <a:off x="3123413" y="760288"/>
            <a:ext cx="2897173" cy="57247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>
                <a:latin typeface="Arial Black" panose="020B0A04020102020204" pitchFamily="34" charset="0"/>
              </a:rPr>
              <a:t>Funktionen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98EB077-EDAA-49D1-B0F7-4B4A363A7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87" y="1693385"/>
            <a:ext cx="3444188" cy="5164615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256F0D52-2557-4999-A347-067F06BB296C}"/>
              </a:ext>
            </a:extLst>
          </p:cNvPr>
          <p:cNvSpPr txBox="1">
            <a:spLocks/>
          </p:cNvSpPr>
          <p:nvPr/>
        </p:nvSpPr>
        <p:spPr>
          <a:xfrm>
            <a:off x="1077283" y="2097914"/>
            <a:ext cx="3523828" cy="34700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dirty="0">
                <a:solidFill>
                  <a:srgbClr val="FF0000"/>
                </a:solidFill>
                <a:latin typeface="Arial Black" panose="020B0A04020102020204" pitchFamily="34" charset="0"/>
              </a:rPr>
              <a:t>Höhe Sitz</a:t>
            </a:r>
          </a:p>
          <a:p>
            <a:pPr algn="l"/>
            <a:r>
              <a:rPr lang="de-DE" sz="2400" dirty="0">
                <a:latin typeface="Arial Black" panose="020B0A04020102020204" pitchFamily="34" charset="0"/>
              </a:rPr>
              <a:t>Winkel Sitz</a:t>
            </a:r>
          </a:p>
          <a:p>
            <a:pPr algn="l"/>
            <a:r>
              <a:rPr lang="de-DE" sz="2400" dirty="0">
                <a:latin typeface="Arial Black" panose="020B0A04020102020204" pitchFamily="34" charset="0"/>
              </a:rPr>
              <a:t>Höhe Lehne</a:t>
            </a:r>
          </a:p>
          <a:p>
            <a:pPr algn="l"/>
            <a:r>
              <a:rPr lang="de-DE" sz="2400" dirty="0">
                <a:latin typeface="Arial Black" panose="020B0A04020102020204" pitchFamily="34" charset="0"/>
              </a:rPr>
              <a:t>Winkel Lehne</a:t>
            </a:r>
          </a:p>
          <a:p>
            <a:pPr algn="l"/>
            <a:r>
              <a:rPr lang="de-DE" sz="2400" dirty="0">
                <a:latin typeface="Arial Black" panose="020B0A04020102020204" pitchFamily="34" charset="0"/>
              </a:rPr>
              <a:t>Tiefe Lehne</a:t>
            </a:r>
          </a:p>
          <a:p>
            <a:pPr algn="l"/>
            <a:r>
              <a:rPr lang="de-DE" sz="2400" dirty="0">
                <a:latin typeface="Arial Black" panose="020B0A04020102020204" pitchFamily="34" charset="0"/>
              </a:rPr>
              <a:t>Höhe Armstützen</a:t>
            </a:r>
          </a:p>
          <a:p>
            <a:pPr algn="l"/>
            <a:r>
              <a:rPr lang="de-DE" sz="2400" dirty="0">
                <a:latin typeface="Arial Black" panose="020B0A04020102020204" pitchFamily="34" charset="0"/>
              </a:rPr>
              <a:t>(Feder Höhe)</a:t>
            </a:r>
          </a:p>
          <a:p>
            <a:pPr algn="l"/>
            <a:r>
              <a:rPr lang="de-DE" sz="2400" dirty="0">
                <a:latin typeface="Arial Black" panose="020B0A04020102020204" pitchFamily="34" charset="0"/>
              </a:rPr>
              <a:t>(Feder Lehne)</a:t>
            </a:r>
          </a:p>
          <a:p>
            <a:pPr algn="l"/>
            <a:r>
              <a:rPr lang="de-DE" sz="2400" dirty="0">
                <a:latin typeface="Arial Black" panose="020B0A04020102020204" pitchFamily="34" charset="0"/>
              </a:rPr>
              <a:t>(Heizung)</a:t>
            </a:r>
          </a:p>
          <a:p>
            <a:pPr algn="l"/>
            <a:r>
              <a:rPr lang="de-DE" sz="2400" dirty="0">
                <a:latin typeface="Arial Black" panose="020B0A04020102020204" pitchFamily="34" charset="0"/>
              </a:rPr>
              <a:t>(Lüfter)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3EDE0A36-072B-4EE9-85A6-B82B45F95CC4}"/>
              </a:ext>
            </a:extLst>
          </p:cNvPr>
          <p:cNvCxnSpPr>
            <a:cxnSpLocks/>
          </p:cNvCxnSpPr>
          <p:nvPr/>
        </p:nvCxnSpPr>
        <p:spPr>
          <a:xfrm>
            <a:off x="6955606" y="4752395"/>
            <a:ext cx="0" cy="842481"/>
          </a:xfrm>
          <a:prstGeom prst="straightConnector1">
            <a:avLst/>
          </a:prstGeom>
          <a:ln w="53975" cap="flat">
            <a:solidFill>
              <a:srgbClr val="FF0000"/>
            </a:solidFill>
            <a:miter lim="800000"/>
            <a:headEnd type="arrow"/>
            <a:tailEnd type="arrow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2921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BDCE08-DD1D-4FAB-84F0-16DE6516F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9892" y="212646"/>
            <a:ext cx="6164216" cy="724447"/>
          </a:xfrm>
        </p:spPr>
        <p:txBody>
          <a:bodyPr>
            <a:normAutofit fontScale="90000"/>
          </a:bodyPr>
          <a:lstStyle/>
          <a:p>
            <a:r>
              <a:rPr lang="de-DE" dirty="0" err="1">
                <a:latin typeface="Arial Black" panose="020B0A04020102020204" pitchFamily="34" charset="0"/>
              </a:rPr>
              <a:t>SmartSeat</a:t>
            </a:r>
            <a:endParaRPr lang="de-DE" dirty="0">
              <a:latin typeface="Arial Black" panose="020B0A04020102020204" pitchFamily="34" charset="0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D094ED4-BCDC-4A68-934F-78DB3705BE42}"/>
              </a:ext>
            </a:extLst>
          </p:cNvPr>
          <p:cNvSpPr txBox="1">
            <a:spLocks/>
          </p:cNvSpPr>
          <p:nvPr/>
        </p:nvSpPr>
        <p:spPr>
          <a:xfrm>
            <a:off x="3123413" y="760288"/>
            <a:ext cx="2897173" cy="57247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>
                <a:latin typeface="Arial Black" panose="020B0A04020102020204" pitchFamily="34" charset="0"/>
              </a:rPr>
              <a:t>Funktionen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98EB077-EDAA-49D1-B0F7-4B4A363A7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87" y="1693385"/>
            <a:ext cx="3444188" cy="5164615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256F0D52-2557-4999-A347-067F06BB296C}"/>
              </a:ext>
            </a:extLst>
          </p:cNvPr>
          <p:cNvSpPr txBox="1">
            <a:spLocks/>
          </p:cNvSpPr>
          <p:nvPr/>
        </p:nvSpPr>
        <p:spPr>
          <a:xfrm>
            <a:off x="1077283" y="2097914"/>
            <a:ext cx="3523828" cy="34700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dirty="0">
                <a:latin typeface="Arial Black" panose="020B0A04020102020204" pitchFamily="34" charset="0"/>
              </a:rPr>
              <a:t>Höhe Sitz</a:t>
            </a:r>
          </a:p>
          <a:p>
            <a:pPr algn="l"/>
            <a:r>
              <a:rPr lang="de-DE" sz="2400" dirty="0">
                <a:solidFill>
                  <a:srgbClr val="FF0000"/>
                </a:solidFill>
                <a:latin typeface="Arial Black" panose="020B0A04020102020204" pitchFamily="34" charset="0"/>
              </a:rPr>
              <a:t>Winkel Sitz</a:t>
            </a:r>
          </a:p>
          <a:p>
            <a:pPr algn="l"/>
            <a:r>
              <a:rPr lang="de-DE" sz="2400" dirty="0">
                <a:latin typeface="Arial Black" panose="020B0A04020102020204" pitchFamily="34" charset="0"/>
              </a:rPr>
              <a:t>Höhe Lehne</a:t>
            </a:r>
          </a:p>
          <a:p>
            <a:pPr algn="l"/>
            <a:r>
              <a:rPr lang="de-DE" sz="2400" dirty="0">
                <a:latin typeface="Arial Black" panose="020B0A04020102020204" pitchFamily="34" charset="0"/>
              </a:rPr>
              <a:t>Winkel Lehne</a:t>
            </a:r>
          </a:p>
          <a:p>
            <a:pPr algn="l"/>
            <a:r>
              <a:rPr lang="de-DE" sz="2400" dirty="0">
                <a:latin typeface="Arial Black" panose="020B0A04020102020204" pitchFamily="34" charset="0"/>
              </a:rPr>
              <a:t>Tiefe Lehne</a:t>
            </a:r>
          </a:p>
          <a:p>
            <a:pPr algn="l"/>
            <a:r>
              <a:rPr lang="de-DE" sz="2400" dirty="0">
                <a:latin typeface="Arial Black" panose="020B0A04020102020204" pitchFamily="34" charset="0"/>
              </a:rPr>
              <a:t>Höhe Armstützen</a:t>
            </a:r>
          </a:p>
          <a:p>
            <a:pPr algn="l"/>
            <a:r>
              <a:rPr lang="de-DE" sz="2400" dirty="0">
                <a:latin typeface="Arial Black" panose="020B0A04020102020204" pitchFamily="34" charset="0"/>
              </a:rPr>
              <a:t>(Feder Höhe)</a:t>
            </a:r>
          </a:p>
          <a:p>
            <a:pPr algn="l"/>
            <a:r>
              <a:rPr lang="de-DE" sz="2400" dirty="0">
                <a:latin typeface="Arial Black" panose="020B0A04020102020204" pitchFamily="34" charset="0"/>
              </a:rPr>
              <a:t>(Feder Lehne)</a:t>
            </a:r>
          </a:p>
          <a:p>
            <a:pPr algn="l"/>
            <a:r>
              <a:rPr lang="de-DE" sz="2400" dirty="0">
                <a:latin typeface="Arial Black" panose="020B0A04020102020204" pitchFamily="34" charset="0"/>
              </a:rPr>
              <a:t>(Heizung)</a:t>
            </a:r>
          </a:p>
          <a:p>
            <a:pPr algn="l"/>
            <a:r>
              <a:rPr lang="de-DE" sz="2400" dirty="0">
                <a:latin typeface="Arial Black" panose="020B0A04020102020204" pitchFamily="34" charset="0"/>
              </a:rPr>
              <a:t>(Lüfter)</a:t>
            </a:r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1397BB4E-D9BD-4077-9956-ADD556E77E60}"/>
              </a:ext>
            </a:extLst>
          </p:cNvPr>
          <p:cNvSpPr/>
          <p:nvPr/>
        </p:nvSpPr>
        <p:spPr>
          <a:xfrm rot="2786936">
            <a:off x="6493387" y="3688118"/>
            <a:ext cx="1354944" cy="1192840"/>
          </a:xfrm>
          <a:prstGeom prst="arc">
            <a:avLst/>
          </a:prstGeom>
          <a:ln w="50800">
            <a:solidFill>
              <a:srgbClr val="FF0000"/>
            </a:solidFill>
            <a:headEnd type="arrow"/>
            <a:tailEnd type="arrow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1297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BDCE08-DD1D-4FAB-84F0-16DE6516F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9892" y="212646"/>
            <a:ext cx="6164216" cy="724447"/>
          </a:xfrm>
        </p:spPr>
        <p:txBody>
          <a:bodyPr>
            <a:normAutofit fontScale="90000"/>
          </a:bodyPr>
          <a:lstStyle/>
          <a:p>
            <a:r>
              <a:rPr lang="de-DE" dirty="0" err="1">
                <a:latin typeface="Arial Black" panose="020B0A04020102020204" pitchFamily="34" charset="0"/>
              </a:rPr>
              <a:t>SmartSeat</a:t>
            </a:r>
            <a:endParaRPr lang="de-DE" dirty="0">
              <a:latin typeface="Arial Black" panose="020B0A04020102020204" pitchFamily="34" charset="0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D094ED4-BCDC-4A68-934F-78DB3705BE42}"/>
              </a:ext>
            </a:extLst>
          </p:cNvPr>
          <p:cNvSpPr txBox="1">
            <a:spLocks/>
          </p:cNvSpPr>
          <p:nvPr/>
        </p:nvSpPr>
        <p:spPr>
          <a:xfrm>
            <a:off x="3123413" y="760288"/>
            <a:ext cx="2897173" cy="57247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>
                <a:latin typeface="Arial Black" panose="020B0A04020102020204" pitchFamily="34" charset="0"/>
              </a:rPr>
              <a:t>Funktionen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98EB077-EDAA-49D1-B0F7-4B4A363A7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87" y="1693385"/>
            <a:ext cx="3444188" cy="5164615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256F0D52-2557-4999-A347-067F06BB296C}"/>
              </a:ext>
            </a:extLst>
          </p:cNvPr>
          <p:cNvSpPr txBox="1">
            <a:spLocks/>
          </p:cNvSpPr>
          <p:nvPr/>
        </p:nvSpPr>
        <p:spPr>
          <a:xfrm>
            <a:off x="1077283" y="2097914"/>
            <a:ext cx="3523828" cy="34700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dirty="0">
                <a:latin typeface="Arial Black" panose="020B0A04020102020204" pitchFamily="34" charset="0"/>
              </a:rPr>
              <a:t>Höhe Sitz</a:t>
            </a:r>
          </a:p>
          <a:p>
            <a:pPr algn="l"/>
            <a:r>
              <a:rPr lang="de-DE" sz="2400" dirty="0">
                <a:latin typeface="Arial Black" panose="020B0A04020102020204" pitchFamily="34" charset="0"/>
              </a:rPr>
              <a:t>Winkel Sitz</a:t>
            </a:r>
          </a:p>
          <a:p>
            <a:pPr algn="l"/>
            <a:r>
              <a:rPr lang="de-DE" sz="2400" dirty="0">
                <a:solidFill>
                  <a:srgbClr val="FF0000"/>
                </a:solidFill>
                <a:latin typeface="Arial Black" panose="020B0A04020102020204" pitchFamily="34" charset="0"/>
              </a:rPr>
              <a:t>Höhe Lehne</a:t>
            </a:r>
          </a:p>
          <a:p>
            <a:pPr algn="l"/>
            <a:r>
              <a:rPr lang="de-DE" sz="2400" dirty="0">
                <a:latin typeface="Arial Black" panose="020B0A04020102020204" pitchFamily="34" charset="0"/>
              </a:rPr>
              <a:t>Winkel Lehne</a:t>
            </a:r>
          </a:p>
          <a:p>
            <a:pPr algn="l"/>
            <a:r>
              <a:rPr lang="de-DE" sz="2400" dirty="0">
                <a:latin typeface="Arial Black" panose="020B0A04020102020204" pitchFamily="34" charset="0"/>
              </a:rPr>
              <a:t>Tiefe Lehne</a:t>
            </a:r>
          </a:p>
          <a:p>
            <a:pPr algn="l"/>
            <a:r>
              <a:rPr lang="de-DE" sz="2400" dirty="0">
                <a:latin typeface="Arial Black" panose="020B0A04020102020204" pitchFamily="34" charset="0"/>
              </a:rPr>
              <a:t>Höhe Armstützen</a:t>
            </a:r>
          </a:p>
          <a:p>
            <a:pPr algn="l"/>
            <a:r>
              <a:rPr lang="de-DE" sz="2400" dirty="0">
                <a:latin typeface="Arial Black" panose="020B0A04020102020204" pitchFamily="34" charset="0"/>
              </a:rPr>
              <a:t>(Feder Höhe)</a:t>
            </a:r>
          </a:p>
          <a:p>
            <a:pPr algn="l"/>
            <a:r>
              <a:rPr lang="de-DE" sz="2400" dirty="0">
                <a:latin typeface="Arial Black" panose="020B0A04020102020204" pitchFamily="34" charset="0"/>
              </a:rPr>
              <a:t>(Feder Lehne)</a:t>
            </a:r>
          </a:p>
          <a:p>
            <a:pPr algn="l"/>
            <a:r>
              <a:rPr lang="de-DE" sz="2400" dirty="0">
                <a:latin typeface="Arial Black" panose="020B0A04020102020204" pitchFamily="34" charset="0"/>
              </a:rPr>
              <a:t>(Heizung)</a:t>
            </a:r>
          </a:p>
          <a:p>
            <a:pPr algn="l"/>
            <a:r>
              <a:rPr lang="de-DE" sz="2400" dirty="0">
                <a:latin typeface="Arial Black" panose="020B0A04020102020204" pitchFamily="34" charset="0"/>
              </a:rPr>
              <a:t>(Lüfter)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6E22947-774C-49CF-8FDC-4D62030D9A80}"/>
              </a:ext>
            </a:extLst>
          </p:cNvPr>
          <p:cNvCxnSpPr>
            <a:cxnSpLocks/>
          </p:cNvCxnSpPr>
          <p:nvPr/>
        </p:nvCxnSpPr>
        <p:spPr>
          <a:xfrm>
            <a:off x="4960707" y="3843132"/>
            <a:ext cx="0" cy="842481"/>
          </a:xfrm>
          <a:prstGeom prst="straightConnector1">
            <a:avLst/>
          </a:prstGeom>
          <a:ln w="53975" cap="flat">
            <a:solidFill>
              <a:srgbClr val="FF0000"/>
            </a:solidFill>
            <a:miter lim="800000"/>
            <a:headEnd type="arrow"/>
            <a:tailEnd type="arrow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884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BDCE08-DD1D-4FAB-84F0-16DE6516F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9892" y="212646"/>
            <a:ext cx="6164216" cy="724447"/>
          </a:xfrm>
        </p:spPr>
        <p:txBody>
          <a:bodyPr>
            <a:normAutofit fontScale="90000"/>
          </a:bodyPr>
          <a:lstStyle/>
          <a:p>
            <a:r>
              <a:rPr lang="de-DE" dirty="0" err="1">
                <a:latin typeface="Arial Black" panose="020B0A04020102020204" pitchFamily="34" charset="0"/>
              </a:rPr>
              <a:t>SmartSeat</a:t>
            </a:r>
            <a:endParaRPr lang="de-DE" dirty="0">
              <a:latin typeface="Arial Black" panose="020B0A04020102020204" pitchFamily="34" charset="0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D094ED4-BCDC-4A68-934F-78DB3705BE42}"/>
              </a:ext>
            </a:extLst>
          </p:cNvPr>
          <p:cNvSpPr txBox="1">
            <a:spLocks/>
          </p:cNvSpPr>
          <p:nvPr/>
        </p:nvSpPr>
        <p:spPr>
          <a:xfrm>
            <a:off x="3123413" y="760288"/>
            <a:ext cx="2897173" cy="57247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>
                <a:latin typeface="Arial Black" panose="020B0A04020102020204" pitchFamily="34" charset="0"/>
              </a:rPr>
              <a:t>Funktionen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98EB077-EDAA-49D1-B0F7-4B4A363A7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87" y="1693385"/>
            <a:ext cx="3444188" cy="5164615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256F0D52-2557-4999-A347-067F06BB296C}"/>
              </a:ext>
            </a:extLst>
          </p:cNvPr>
          <p:cNvSpPr txBox="1">
            <a:spLocks/>
          </p:cNvSpPr>
          <p:nvPr/>
        </p:nvSpPr>
        <p:spPr>
          <a:xfrm>
            <a:off x="1077283" y="2097914"/>
            <a:ext cx="3523828" cy="34700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dirty="0">
                <a:latin typeface="Arial Black" panose="020B0A04020102020204" pitchFamily="34" charset="0"/>
              </a:rPr>
              <a:t>Höhe Sitz</a:t>
            </a:r>
          </a:p>
          <a:p>
            <a:pPr algn="l"/>
            <a:r>
              <a:rPr lang="de-DE" sz="2400" dirty="0">
                <a:latin typeface="Arial Black" panose="020B0A04020102020204" pitchFamily="34" charset="0"/>
              </a:rPr>
              <a:t>Winkel Sitz</a:t>
            </a:r>
          </a:p>
          <a:p>
            <a:pPr algn="l"/>
            <a:r>
              <a:rPr lang="de-DE" sz="2400" dirty="0">
                <a:latin typeface="Arial Black" panose="020B0A04020102020204" pitchFamily="34" charset="0"/>
              </a:rPr>
              <a:t>Höhe Lehne</a:t>
            </a:r>
          </a:p>
          <a:p>
            <a:pPr algn="l"/>
            <a:r>
              <a:rPr lang="de-DE" sz="2400" dirty="0">
                <a:solidFill>
                  <a:srgbClr val="FF0000"/>
                </a:solidFill>
                <a:latin typeface="Arial Black" panose="020B0A04020102020204" pitchFamily="34" charset="0"/>
              </a:rPr>
              <a:t>Winkel Lehne</a:t>
            </a:r>
          </a:p>
          <a:p>
            <a:pPr algn="l"/>
            <a:r>
              <a:rPr lang="de-DE" sz="2400" dirty="0">
                <a:latin typeface="Arial Black" panose="020B0A04020102020204" pitchFamily="34" charset="0"/>
              </a:rPr>
              <a:t>Tiefe Lehne</a:t>
            </a:r>
          </a:p>
          <a:p>
            <a:pPr algn="l"/>
            <a:r>
              <a:rPr lang="de-DE" sz="2400" dirty="0">
                <a:latin typeface="Arial Black" panose="020B0A04020102020204" pitchFamily="34" charset="0"/>
              </a:rPr>
              <a:t>Höhe Armstützen</a:t>
            </a:r>
          </a:p>
          <a:p>
            <a:pPr algn="l"/>
            <a:r>
              <a:rPr lang="de-DE" sz="2400" dirty="0">
                <a:latin typeface="Arial Black" panose="020B0A04020102020204" pitchFamily="34" charset="0"/>
              </a:rPr>
              <a:t>(Feder Höhe)</a:t>
            </a:r>
          </a:p>
          <a:p>
            <a:pPr algn="l"/>
            <a:r>
              <a:rPr lang="de-DE" sz="2400" dirty="0">
                <a:latin typeface="Arial Black" panose="020B0A04020102020204" pitchFamily="34" charset="0"/>
              </a:rPr>
              <a:t>(Feder Lehne)</a:t>
            </a:r>
          </a:p>
          <a:p>
            <a:pPr algn="l"/>
            <a:r>
              <a:rPr lang="de-DE" sz="2400" dirty="0">
                <a:latin typeface="Arial Black" panose="020B0A04020102020204" pitchFamily="34" charset="0"/>
              </a:rPr>
              <a:t>(Heizung)</a:t>
            </a:r>
          </a:p>
          <a:p>
            <a:pPr algn="l"/>
            <a:r>
              <a:rPr lang="de-DE" sz="2400" dirty="0">
                <a:latin typeface="Arial Black" panose="020B0A04020102020204" pitchFamily="34" charset="0"/>
              </a:rPr>
              <a:t>(Lüfter)</a:t>
            </a:r>
          </a:p>
        </p:txBody>
      </p:sp>
      <p:sp>
        <p:nvSpPr>
          <p:cNvPr id="17" name="Bogen 16">
            <a:extLst>
              <a:ext uri="{FF2B5EF4-FFF2-40B4-BE49-F238E27FC236}">
                <a16:creationId xmlns:a16="http://schemas.microsoft.com/office/drawing/2014/main" id="{167EF74F-7ADD-41BA-B3E3-CD9FFEC673C8}"/>
              </a:ext>
            </a:extLst>
          </p:cNvPr>
          <p:cNvSpPr/>
          <p:nvPr/>
        </p:nvSpPr>
        <p:spPr>
          <a:xfrm rot="19015993">
            <a:off x="4570695" y="1738936"/>
            <a:ext cx="1354944" cy="1192840"/>
          </a:xfrm>
          <a:prstGeom prst="arc">
            <a:avLst/>
          </a:prstGeom>
          <a:ln w="50800">
            <a:solidFill>
              <a:srgbClr val="FF0000"/>
            </a:solidFill>
            <a:headEnd type="arrow"/>
            <a:tailEnd type="arrow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7023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BDCE08-DD1D-4FAB-84F0-16DE6516F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9892" y="212646"/>
            <a:ext cx="6164216" cy="724447"/>
          </a:xfrm>
        </p:spPr>
        <p:txBody>
          <a:bodyPr>
            <a:normAutofit fontScale="90000"/>
          </a:bodyPr>
          <a:lstStyle/>
          <a:p>
            <a:r>
              <a:rPr lang="de-DE" dirty="0" err="1">
                <a:latin typeface="Arial Black" panose="020B0A04020102020204" pitchFamily="34" charset="0"/>
              </a:rPr>
              <a:t>SmartSeat</a:t>
            </a:r>
            <a:endParaRPr lang="de-DE" dirty="0">
              <a:latin typeface="Arial Black" panose="020B0A04020102020204" pitchFamily="34" charset="0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D094ED4-BCDC-4A68-934F-78DB3705BE42}"/>
              </a:ext>
            </a:extLst>
          </p:cNvPr>
          <p:cNvSpPr txBox="1">
            <a:spLocks/>
          </p:cNvSpPr>
          <p:nvPr/>
        </p:nvSpPr>
        <p:spPr>
          <a:xfrm>
            <a:off x="3123413" y="760288"/>
            <a:ext cx="2897173" cy="57247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>
                <a:latin typeface="Arial Black" panose="020B0A04020102020204" pitchFamily="34" charset="0"/>
              </a:rPr>
              <a:t>Funktionen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98EB077-EDAA-49D1-B0F7-4B4A363A7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87" y="1693385"/>
            <a:ext cx="3444188" cy="5164615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256F0D52-2557-4999-A347-067F06BB296C}"/>
              </a:ext>
            </a:extLst>
          </p:cNvPr>
          <p:cNvSpPr txBox="1">
            <a:spLocks/>
          </p:cNvSpPr>
          <p:nvPr/>
        </p:nvSpPr>
        <p:spPr>
          <a:xfrm>
            <a:off x="1077283" y="2097914"/>
            <a:ext cx="3523828" cy="34700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dirty="0">
                <a:latin typeface="Arial Black" panose="020B0A04020102020204" pitchFamily="34" charset="0"/>
              </a:rPr>
              <a:t>Höhe Sitz</a:t>
            </a:r>
          </a:p>
          <a:p>
            <a:pPr algn="l"/>
            <a:r>
              <a:rPr lang="de-DE" sz="2400" dirty="0">
                <a:latin typeface="Arial Black" panose="020B0A04020102020204" pitchFamily="34" charset="0"/>
              </a:rPr>
              <a:t>Winkel Sitz</a:t>
            </a:r>
          </a:p>
          <a:p>
            <a:pPr algn="l"/>
            <a:r>
              <a:rPr lang="de-DE" sz="2400" dirty="0">
                <a:latin typeface="Arial Black" panose="020B0A04020102020204" pitchFamily="34" charset="0"/>
              </a:rPr>
              <a:t>Höhe Lehne</a:t>
            </a:r>
          </a:p>
          <a:p>
            <a:pPr algn="l"/>
            <a:r>
              <a:rPr lang="de-DE" sz="2400" dirty="0">
                <a:latin typeface="Arial Black" panose="020B0A04020102020204" pitchFamily="34" charset="0"/>
              </a:rPr>
              <a:t>Winkel Lehne</a:t>
            </a:r>
          </a:p>
          <a:p>
            <a:pPr algn="l"/>
            <a:r>
              <a:rPr lang="de-DE" sz="2400" dirty="0">
                <a:solidFill>
                  <a:srgbClr val="FF0000"/>
                </a:solidFill>
                <a:latin typeface="Arial Black" panose="020B0A04020102020204" pitchFamily="34" charset="0"/>
              </a:rPr>
              <a:t>Tiefe Lehne</a:t>
            </a:r>
          </a:p>
          <a:p>
            <a:pPr algn="l"/>
            <a:r>
              <a:rPr lang="de-DE" sz="2400" dirty="0">
                <a:latin typeface="Arial Black" panose="020B0A04020102020204" pitchFamily="34" charset="0"/>
              </a:rPr>
              <a:t>Höhe Armstützen</a:t>
            </a:r>
          </a:p>
          <a:p>
            <a:pPr algn="l"/>
            <a:r>
              <a:rPr lang="de-DE" sz="2400" dirty="0">
                <a:latin typeface="Arial Black" panose="020B0A04020102020204" pitchFamily="34" charset="0"/>
              </a:rPr>
              <a:t>(Feder Höhe)</a:t>
            </a:r>
          </a:p>
          <a:p>
            <a:pPr algn="l"/>
            <a:r>
              <a:rPr lang="de-DE" sz="2400" dirty="0">
                <a:latin typeface="Arial Black" panose="020B0A04020102020204" pitchFamily="34" charset="0"/>
              </a:rPr>
              <a:t>(Feder Lehne)</a:t>
            </a:r>
          </a:p>
          <a:p>
            <a:pPr algn="l"/>
            <a:r>
              <a:rPr lang="de-DE" sz="2400" dirty="0">
                <a:latin typeface="Arial Black" panose="020B0A04020102020204" pitchFamily="34" charset="0"/>
              </a:rPr>
              <a:t>(Heizung)</a:t>
            </a:r>
          </a:p>
          <a:p>
            <a:pPr algn="l"/>
            <a:r>
              <a:rPr lang="de-DE" sz="2400" dirty="0">
                <a:latin typeface="Arial Black" panose="020B0A04020102020204" pitchFamily="34" charset="0"/>
              </a:rPr>
              <a:t>(Lüfter)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4F007222-43BE-48C1-B6EA-ACA3EB07DF14}"/>
              </a:ext>
            </a:extLst>
          </p:cNvPr>
          <p:cNvCxnSpPr>
            <a:cxnSpLocks/>
          </p:cNvCxnSpPr>
          <p:nvPr/>
        </p:nvCxnSpPr>
        <p:spPr>
          <a:xfrm>
            <a:off x="5505111" y="4966440"/>
            <a:ext cx="766707" cy="0"/>
          </a:xfrm>
          <a:prstGeom prst="straightConnector1">
            <a:avLst/>
          </a:prstGeom>
          <a:ln w="53975" cap="flat">
            <a:solidFill>
              <a:srgbClr val="FF0000"/>
            </a:solidFill>
            <a:miter lim="800000"/>
            <a:headEnd type="arrow"/>
            <a:tailEnd type="arrow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377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BDCE08-DD1D-4FAB-84F0-16DE6516F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9892" y="212646"/>
            <a:ext cx="6164216" cy="724447"/>
          </a:xfrm>
        </p:spPr>
        <p:txBody>
          <a:bodyPr>
            <a:normAutofit fontScale="90000"/>
          </a:bodyPr>
          <a:lstStyle/>
          <a:p>
            <a:r>
              <a:rPr lang="de-DE" dirty="0" err="1">
                <a:latin typeface="Arial Black" panose="020B0A04020102020204" pitchFamily="34" charset="0"/>
              </a:rPr>
              <a:t>SmartSeat</a:t>
            </a:r>
            <a:endParaRPr lang="de-DE" dirty="0">
              <a:latin typeface="Arial Black" panose="020B0A04020102020204" pitchFamily="34" charset="0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D094ED4-BCDC-4A68-934F-78DB3705BE42}"/>
              </a:ext>
            </a:extLst>
          </p:cNvPr>
          <p:cNvSpPr txBox="1">
            <a:spLocks/>
          </p:cNvSpPr>
          <p:nvPr/>
        </p:nvSpPr>
        <p:spPr>
          <a:xfrm>
            <a:off x="3123413" y="760288"/>
            <a:ext cx="2897173" cy="57247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>
                <a:latin typeface="Arial Black" panose="020B0A04020102020204" pitchFamily="34" charset="0"/>
              </a:rPr>
              <a:t>Funktionen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98EB077-EDAA-49D1-B0F7-4B4A363A7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87" y="1693385"/>
            <a:ext cx="3444188" cy="5164615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256F0D52-2557-4999-A347-067F06BB296C}"/>
              </a:ext>
            </a:extLst>
          </p:cNvPr>
          <p:cNvSpPr txBox="1">
            <a:spLocks/>
          </p:cNvSpPr>
          <p:nvPr/>
        </p:nvSpPr>
        <p:spPr>
          <a:xfrm>
            <a:off x="1077283" y="2097914"/>
            <a:ext cx="3523828" cy="34700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dirty="0">
                <a:latin typeface="Arial Black" panose="020B0A04020102020204" pitchFamily="34" charset="0"/>
              </a:rPr>
              <a:t>Höhe Sitz</a:t>
            </a:r>
          </a:p>
          <a:p>
            <a:pPr algn="l"/>
            <a:r>
              <a:rPr lang="de-DE" sz="2400" dirty="0">
                <a:latin typeface="Arial Black" panose="020B0A04020102020204" pitchFamily="34" charset="0"/>
              </a:rPr>
              <a:t>Winkel Sitz</a:t>
            </a:r>
          </a:p>
          <a:p>
            <a:pPr algn="l"/>
            <a:r>
              <a:rPr lang="de-DE" sz="2400" dirty="0">
                <a:latin typeface="Arial Black" panose="020B0A04020102020204" pitchFamily="34" charset="0"/>
              </a:rPr>
              <a:t>Höhe Lehne</a:t>
            </a:r>
          </a:p>
          <a:p>
            <a:pPr algn="l"/>
            <a:r>
              <a:rPr lang="de-DE" sz="2400" dirty="0">
                <a:latin typeface="Arial Black" panose="020B0A04020102020204" pitchFamily="34" charset="0"/>
              </a:rPr>
              <a:t>Winkel Lehne</a:t>
            </a:r>
          </a:p>
          <a:p>
            <a:pPr algn="l"/>
            <a:r>
              <a:rPr lang="de-DE" sz="2400" dirty="0">
                <a:latin typeface="Arial Black" panose="020B0A04020102020204" pitchFamily="34" charset="0"/>
              </a:rPr>
              <a:t>Tiefe Lehne</a:t>
            </a:r>
          </a:p>
          <a:p>
            <a:pPr algn="l"/>
            <a:r>
              <a:rPr lang="de-DE" sz="2400" dirty="0">
                <a:solidFill>
                  <a:srgbClr val="FF0000"/>
                </a:solidFill>
                <a:latin typeface="Arial Black" panose="020B0A04020102020204" pitchFamily="34" charset="0"/>
              </a:rPr>
              <a:t>Höhe Armstützen</a:t>
            </a:r>
          </a:p>
          <a:p>
            <a:pPr algn="l"/>
            <a:r>
              <a:rPr lang="de-DE" sz="2400" dirty="0">
                <a:latin typeface="Arial Black" panose="020B0A04020102020204" pitchFamily="34" charset="0"/>
              </a:rPr>
              <a:t>(Feder Höhe)</a:t>
            </a:r>
          </a:p>
          <a:p>
            <a:pPr algn="l"/>
            <a:r>
              <a:rPr lang="de-DE" sz="2400" dirty="0">
                <a:latin typeface="Arial Black" panose="020B0A04020102020204" pitchFamily="34" charset="0"/>
              </a:rPr>
              <a:t>(Feder Lehne)</a:t>
            </a:r>
          </a:p>
          <a:p>
            <a:pPr algn="l"/>
            <a:r>
              <a:rPr lang="de-DE" sz="2400" dirty="0">
                <a:latin typeface="Arial Black" panose="020B0A04020102020204" pitchFamily="34" charset="0"/>
              </a:rPr>
              <a:t>(Heizung)</a:t>
            </a:r>
          </a:p>
          <a:p>
            <a:pPr algn="l"/>
            <a:r>
              <a:rPr lang="de-DE" sz="2400" dirty="0">
                <a:latin typeface="Arial Black" panose="020B0A04020102020204" pitchFamily="34" charset="0"/>
              </a:rPr>
              <a:t>(Lüfter)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F8A57ABA-D260-4DD3-BEEC-8A51A0358D4E}"/>
              </a:ext>
            </a:extLst>
          </p:cNvPr>
          <p:cNvCxnSpPr>
            <a:cxnSpLocks/>
          </p:cNvCxnSpPr>
          <p:nvPr/>
        </p:nvCxnSpPr>
        <p:spPr>
          <a:xfrm>
            <a:off x="7199970" y="3233688"/>
            <a:ext cx="0" cy="712186"/>
          </a:xfrm>
          <a:prstGeom prst="straightConnector1">
            <a:avLst/>
          </a:prstGeom>
          <a:ln w="53975" cap="flat">
            <a:solidFill>
              <a:srgbClr val="FF0000"/>
            </a:solidFill>
            <a:miter lim="800000"/>
            <a:headEnd type="arrow"/>
            <a:tailEnd type="arrow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5423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>
            <a:extLst>
              <a:ext uri="{FF2B5EF4-FFF2-40B4-BE49-F238E27FC236}">
                <a16:creationId xmlns:a16="http://schemas.microsoft.com/office/drawing/2014/main" id="{53CC7A54-CBDA-4CAB-8920-D3354A313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80" y="1332767"/>
            <a:ext cx="4404850" cy="539237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1BDCE08-DD1D-4FAB-84F0-16DE6516F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9892" y="212646"/>
            <a:ext cx="6164216" cy="724447"/>
          </a:xfrm>
        </p:spPr>
        <p:txBody>
          <a:bodyPr>
            <a:normAutofit fontScale="90000"/>
          </a:bodyPr>
          <a:lstStyle/>
          <a:p>
            <a:r>
              <a:rPr lang="de-DE" dirty="0" err="1">
                <a:latin typeface="Arial Black" panose="020B0A04020102020204" pitchFamily="34" charset="0"/>
              </a:rPr>
              <a:t>SmartSeat</a:t>
            </a:r>
            <a:endParaRPr lang="de-DE" dirty="0">
              <a:latin typeface="Arial Black" panose="020B0A04020102020204" pitchFamily="34" charset="0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D094ED4-BCDC-4A68-934F-78DB3705BE42}"/>
              </a:ext>
            </a:extLst>
          </p:cNvPr>
          <p:cNvSpPr txBox="1">
            <a:spLocks/>
          </p:cNvSpPr>
          <p:nvPr/>
        </p:nvSpPr>
        <p:spPr>
          <a:xfrm>
            <a:off x="3123413" y="760288"/>
            <a:ext cx="2897173" cy="57247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>
                <a:latin typeface="Arial Black" panose="020B0A04020102020204" pitchFamily="34" charset="0"/>
              </a:rPr>
              <a:t>Prototyp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256F0D52-2557-4999-A347-067F06BB296C}"/>
              </a:ext>
            </a:extLst>
          </p:cNvPr>
          <p:cNvSpPr txBox="1">
            <a:spLocks/>
          </p:cNvSpPr>
          <p:nvPr/>
        </p:nvSpPr>
        <p:spPr>
          <a:xfrm>
            <a:off x="5669563" y="3061699"/>
            <a:ext cx="2621682" cy="11225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3200" b="1" dirty="0">
                <a:latin typeface="Arial Black" panose="020B0A04020102020204" pitchFamily="34" charset="0"/>
              </a:rPr>
              <a:t>Maßstab:</a:t>
            </a:r>
          </a:p>
          <a:p>
            <a:pPr algn="l"/>
            <a:r>
              <a:rPr lang="de-DE" sz="3200" b="1" dirty="0">
                <a:latin typeface="Arial Black" panose="020B0A04020102020204" pitchFamily="34" charset="0"/>
              </a:rPr>
              <a:t>ca. 1:4</a:t>
            </a:r>
            <a:endParaRPr lang="de-DE" sz="32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574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>
            <a:extLst>
              <a:ext uri="{FF2B5EF4-FFF2-40B4-BE49-F238E27FC236}">
                <a16:creationId xmlns:a16="http://schemas.microsoft.com/office/drawing/2014/main" id="{53CC7A54-CBDA-4CAB-8920-D3354A313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041" y="1361021"/>
            <a:ext cx="4953916" cy="395818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1BDCE08-DD1D-4FAB-84F0-16DE6516F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9892" y="212646"/>
            <a:ext cx="6164216" cy="724447"/>
          </a:xfrm>
        </p:spPr>
        <p:txBody>
          <a:bodyPr>
            <a:normAutofit fontScale="90000"/>
          </a:bodyPr>
          <a:lstStyle/>
          <a:p>
            <a:r>
              <a:rPr lang="de-DE" dirty="0" err="1">
                <a:latin typeface="Arial Black" panose="020B0A04020102020204" pitchFamily="34" charset="0"/>
              </a:rPr>
              <a:t>SmartSeat</a:t>
            </a:r>
            <a:endParaRPr lang="de-DE" dirty="0">
              <a:latin typeface="Arial Black" panose="020B0A04020102020204" pitchFamily="34" charset="0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D094ED4-BCDC-4A68-934F-78DB3705BE42}"/>
              </a:ext>
            </a:extLst>
          </p:cNvPr>
          <p:cNvSpPr txBox="1">
            <a:spLocks/>
          </p:cNvSpPr>
          <p:nvPr/>
        </p:nvSpPr>
        <p:spPr>
          <a:xfrm>
            <a:off x="3123413" y="760288"/>
            <a:ext cx="2897173" cy="57247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>
                <a:latin typeface="Arial Black" panose="020B0A04020102020204" pitchFamily="34" charset="0"/>
              </a:rPr>
              <a:t>Prototyp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256F0D52-2557-4999-A347-067F06BB296C}"/>
              </a:ext>
            </a:extLst>
          </p:cNvPr>
          <p:cNvSpPr txBox="1">
            <a:spLocks/>
          </p:cNvSpPr>
          <p:nvPr/>
        </p:nvSpPr>
        <p:spPr>
          <a:xfrm>
            <a:off x="739740" y="4993240"/>
            <a:ext cx="7818634" cy="15668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b="1" dirty="0">
                <a:latin typeface="Arial Black" panose="020B0A04020102020204" pitchFamily="34" charset="0"/>
              </a:rPr>
              <a:t>Armlehne mit M5Stack und RFID in Originalgröße</a:t>
            </a:r>
            <a:endParaRPr lang="de-DE" sz="32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331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270</Words>
  <Application>Microsoft Office PowerPoint</Application>
  <PresentationFormat>Bildschirmpräsentation (4:3)</PresentationFormat>
  <Paragraphs>121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1" baseType="lpstr">
      <vt:lpstr>Arial</vt:lpstr>
      <vt:lpstr>Arial Black</vt:lpstr>
      <vt:lpstr>Calibri</vt:lpstr>
      <vt:lpstr>Calibri Light</vt:lpstr>
      <vt:lpstr>Office</vt:lpstr>
      <vt:lpstr>SmartSeat</vt:lpstr>
      <vt:lpstr>SmartSeat</vt:lpstr>
      <vt:lpstr>SmartSeat</vt:lpstr>
      <vt:lpstr>SmartSeat</vt:lpstr>
      <vt:lpstr>SmartSeat</vt:lpstr>
      <vt:lpstr>SmartSeat</vt:lpstr>
      <vt:lpstr>SmartSeat</vt:lpstr>
      <vt:lpstr>SmartSeat</vt:lpstr>
      <vt:lpstr>SmartSeat</vt:lpstr>
      <vt:lpstr>SmartSeat</vt:lpstr>
      <vt:lpstr>SmartSeat</vt:lpstr>
      <vt:lpstr>SmartSeat</vt:lpstr>
      <vt:lpstr>SmartSeat</vt:lpstr>
      <vt:lpstr>SmartSeat</vt:lpstr>
      <vt:lpstr>SmartSeat</vt:lpstr>
      <vt:lpstr>SmartSeat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SmartSeat</dc:title>
  <dc:creator>Torsten</dc:creator>
  <cp:lastModifiedBy>Torsten</cp:lastModifiedBy>
  <cp:revision>20</cp:revision>
  <dcterms:created xsi:type="dcterms:W3CDTF">2019-10-13T13:32:04Z</dcterms:created>
  <dcterms:modified xsi:type="dcterms:W3CDTF">2019-10-20T23:35:47Z</dcterms:modified>
</cp:coreProperties>
</file>